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4287500" cy="7620000"/>
  <p:notesSz cx="7620000" cy="142875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-52"/>
      <p:bold r:id="rId18"/>
      <p:boldItalic r:id="rId19"/>
    </p:embeddedFont>
    <p:embeddedFont>
      <p:font typeface="Montserrat Medium" panose="020B0604020202020204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1143000"/>
            <a:ext cx="57848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1143000"/>
            <a:ext cx="57848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1143000"/>
            <a:ext cx="57848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0100" y="0"/>
            <a:ext cx="58674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9750" y="952500"/>
            <a:ext cx="285750" cy="5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425" y="1714500"/>
            <a:ext cx="5019675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5400000">
            <a:off x="13068300" y="6238875"/>
            <a:ext cx="809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</a:t>
            </a:r>
            <a:r>
              <a:rPr lang="en-US" sz="18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829425" y="3190875"/>
            <a:ext cx="5781675" cy="168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Облачная платформа для удаленного синхронного перевода</a:t>
            </a:r>
            <a:endParaRPr sz="6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7725" y="9525"/>
            <a:ext cx="9639301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9750" y="952500"/>
            <a:ext cx="28575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/>
          <p:nvPr/>
        </p:nvSpPr>
        <p:spPr>
          <a:xfrm>
            <a:off x="828675" y="771525"/>
            <a:ext cx="102774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БОЛЬШЕ ВОЗМОЖНОСТЕЙ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 rot="-5400000">
            <a:off x="9361363" y="3062175"/>
            <a:ext cx="705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02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Май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10286975" y="4362450"/>
            <a:ext cx="2305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/>
          <p:nvPr/>
        </p:nvSpPr>
        <p:spPr>
          <a:xfrm rot="-5400000">
            <a:off x="447813" y="2871675"/>
            <a:ext cx="1086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802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Февраль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/>
          <p:nvPr/>
        </p:nvSpPr>
        <p:spPr>
          <a:xfrm>
            <a:off x="852675" y="4409925"/>
            <a:ext cx="2905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Релиз платформы для ранних пользователей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Реализация настольных приложений под Microsoft WIndows, Mac OS X and Linux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13"/>
          <p:cNvSpPr/>
          <p:nvPr/>
        </p:nvSpPr>
        <p:spPr>
          <a:xfrm rot="-5400000">
            <a:off x="4804700" y="2871675"/>
            <a:ext cx="10953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02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Апрель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3"/>
          <p:cNvSpPr/>
          <p:nvPr/>
        </p:nvSpPr>
        <p:spPr>
          <a:xfrm>
            <a:off x="5169500" y="4320525"/>
            <a:ext cx="2905200" cy="17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Улучшение механизма интеграции с платформами видеоконференцсвязи (Zoom, BlueJeans, Microsoft Teams, Webex)</a:t>
            </a:r>
            <a:b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Релиз нового образовательного модуля платформы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13"/>
          <p:cNvSpPr/>
          <p:nvPr/>
        </p:nvSpPr>
        <p:spPr>
          <a:xfrm rot="-5400000">
            <a:off x="13068300" y="6238875"/>
            <a:ext cx="809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</a:t>
            </a:r>
            <a:r>
              <a:rPr lang="en-US" sz="18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9531025" y="4325175"/>
            <a:ext cx="2905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Внедрение аудиокодека, обеспечивающего хорошее качество звука на 8 кГц</a:t>
            </a:r>
            <a:endParaRPr/>
          </a:p>
        </p:txBody>
      </p:sp>
      <p:cxnSp>
        <p:nvCxnSpPr>
          <p:cNvPr id="187" name="Google Shape;187;p13"/>
          <p:cNvCxnSpPr/>
          <p:nvPr/>
        </p:nvCxnSpPr>
        <p:spPr>
          <a:xfrm rot="10800000" flipH="1">
            <a:off x="925124" y="3930600"/>
            <a:ext cx="11329800" cy="8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13"/>
          <p:cNvSpPr/>
          <p:nvPr/>
        </p:nvSpPr>
        <p:spPr>
          <a:xfrm>
            <a:off x="807975" y="3756150"/>
            <a:ext cx="365700" cy="365700"/>
          </a:xfrm>
          <a:prstGeom prst="ellipse">
            <a:avLst/>
          </a:prstGeom>
          <a:solidFill>
            <a:srgbClr val="F802A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802A4"/>
              </a:highlight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5169500" y="3756150"/>
            <a:ext cx="365700" cy="365700"/>
          </a:xfrm>
          <a:prstGeom prst="ellipse">
            <a:avLst/>
          </a:prstGeom>
          <a:solidFill>
            <a:srgbClr val="F802A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802A4"/>
              </a:highlight>
            </a:endParaRPr>
          </a:p>
        </p:txBody>
      </p:sp>
      <p:sp>
        <p:nvSpPr>
          <p:cNvPr id="190" name="Google Shape;190;p13"/>
          <p:cNvSpPr/>
          <p:nvPr/>
        </p:nvSpPr>
        <p:spPr>
          <a:xfrm>
            <a:off x="9531025" y="3756150"/>
            <a:ext cx="365700" cy="365700"/>
          </a:xfrm>
          <a:prstGeom prst="ellipse">
            <a:avLst/>
          </a:prstGeom>
          <a:solidFill>
            <a:srgbClr val="F802A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802A4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6400" y="0"/>
            <a:ext cx="49911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9750" y="952500"/>
            <a:ext cx="285750" cy="5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781300"/>
            <a:ext cx="451485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/>
          <p:nvPr/>
        </p:nvSpPr>
        <p:spPr>
          <a:xfrm rot="-5400000">
            <a:off x="13068300" y="6238875"/>
            <a:ext cx="809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</a:t>
            </a:r>
            <a:r>
              <a:rPr lang="en-US" sz="18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>
            <a:off x="2567250" y="2090875"/>
            <a:ext cx="9153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ДАВАЙТЕ ОБСУДИМ ВАШЕ МЕРОПРИЯТИЕ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>
            <a:off x="4696690" y="5314950"/>
            <a:ext cx="2618509" cy="30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8028C"/>
                </a:solidFill>
                <a:latin typeface="Montserrat Medium"/>
                <a:ea typeface="Calibri"/>
                <a:cs typeface="Calibri"/>
                <a:sym typeface="Montserrat Medium"/>
              </a:rPr>
              <a:t> Info@sinkhron.ru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7562850" y="5314950"/>
            <a:ext cx="2229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8028C"/>
                </a:solidFill>
                <a:latin typeface="Montserrat Medium"/>
                <a:ea typeface="Calibri"/>
                <a:cs typeface="Calibri"/>
                <a:sym typeface="Montserrat Medium"/>
              </a:rPr>
              <a:t> +7 (495) 926 30 62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3412950" y="4233875"/>
            <a:ext cx="746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 УВИДИМ RSI </a:t>
            </a:r>
            <a:r>
              <a:rPr lang="en-US" sz="3000">
                <a:solidFill>
                  <a:srgbClr val="F802A4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В ДЕЙСТВИИ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19400"/>
            <a:ext cx="142875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9750" y="952500"/>
            <a:ext cx="28575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 rot="-5400000">
            <a:off x="13068300" y="6238875"/>
            <a:ext cx="809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</a:t>
            </a:r>
            <a:r>
              <a:rPr lang="en-US" sz="18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828675" y="771525"/>
            <a:ext cx="560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СОДЕРЖАНИЕ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828675" y="1885950"/>
            <a:ext cx="51435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>
                <a:solidFill>
                  <a:srgbClr val="FE3CA9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6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628775" y="2247900"/>
            <a:ext cx="11811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КТО МЫ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6924675" y="1885950"/>
            <a:ext cx="676275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>
                <a:solidFill>
                  <a:srgbClr val="FE3CA9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6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886700" y="2247900"/>
            <a:ext cx="2457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ПЛАТФОРМА RSI 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828675" y="4019550"/>
            <a:ext cx="6858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>
                <a:solidFill>
                  <a:srgbClr val="FE3CA9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6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28775" y="4381500"/>
            <a:ext cx="49625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ВОЗМОЖНОСТИ ДЛЯ ПЕРЕВОДЧИКОВ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924675" y="4019550"/>
            <a:ext cx="714375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>
                <a:solidFill>
                  <a:srgbClr val="FE3CA9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6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7886700" y="4381500"/>
            <a:ext cx="49149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ТЕХНОЛОГИИ В ОСНОВЕ ПЛАТФОРМЫ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828675" y="2943225"/>
            <a:ext cx="676275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>
                <a:solidFill>
                  <a:srgbClr val="FE3CA9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6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1628775" y="3305175"/>
            <a:ext cx="37528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НАСТОЛЬНОЕ</a:t>
            </a:r>
            <a:r>
              <a:rPr lang="en-US"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ПРИЛОЖЕНИЕ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924675" y="2943225"/>
            <a:ext cx="7620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>
                <a:solidFill>
                  <a:srgbClr val="FE3CA9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6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7886700" y="3305175"/>
            <a:ext cx="37052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МОБИЛЬНОЕ ПРИЛОЖЕНИЕ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28675" y="5105400"/>
            <a:ext cx="70485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>
                <a:solidFill>
                  <a:srgbClr val="FE3CA9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6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1628775" y="5467350"/>
            <a:ext cx="34524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ПОЧЕМУ МЫ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6924675" y="5105400"/>
            <a:ext cx="733425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 dirty="0">
                <a:solidFill>
                  <a:srgbClr val="FE3CA9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6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7893648" y="5457825"/>
            <a:ext cx="341166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FFFFFF"/>
                </a:solidFill>
                <a:latin typeface="Montserrat"/>
                <a:ea typeface="Calibri"/>
                <a:cs typeface="Calibri"/>
                <a:sym typeface="Montserrat"/>
              </a:rPr>
              <a:t> РОУДМЭП ПЛАТФОРМЫ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814350" y="6191250"/>
            <a:ext cx="7335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5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628775" y="6553275"/>
            <a:ext cx="34524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700" y="952500"/>
            <a:ext cx="6629400" cy="66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9750" y="952500"/>
            <a:ext cx="28575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"/>
          <p:cNvSpPr/>
          <p:nvPr/>
        </p:nvSpPr>
        <p:spPr>
          <a:xfrm rot="-5400000">
            <a:off x="13068300" y="6238875"/>
            <a:ext cx="809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</a:t>
            </a:r>
            <a:r>
              <a:rPr lang="en-US" sz="18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828675" y="771525"/>
            <a:ext cx="32480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КТО МЫ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828675" y="1724025"/>
            <a:ext cx="69129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Мы, команда создателей облачной платформы RSI X,  более 25 лет обеспечиваем профессиональный синхронный перевод 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 высшем уровне и консультируем наших клиентов. </a:t>
            </a: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X — это облачная платформа для удаленного синхронного перевода на мероприяти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ях</a:t>
            </a: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с любым количеством участников из любой точки мира. </a:t>
            </a:r>
            <a:b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X бесшов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но </a:t>
            </a: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интегрируется с любой платформой видеоконференцсвязи и охватывает 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многочисленные </a:t>
            </a: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сценарии использования: от небольших вебинаров до международных  конференций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в том числе в очном или гибридном формате.</a:t>
            </a:r>
            <a:b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Архитектура платформы 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позволяет </a:t>
            </a: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быстро и просто масштабировать ваше мероприятие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и обеспечивает подключение неограниченного количества участников.</a:t>
            </a: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Онлайн-платформа поддерживает двухфакторную аутентификацию и сквозное шифрование и обеспечивает максимальную безопасность (конфиденциальность) организаторов и участник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ов</a:t>
            </a: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мероприятий. </a:t>
            </a:r>
            <a:b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X поддерживает многоязычный перевод на мероприятиях разных форматов, делая ваши мероприятия более интересными, удобными и доступными!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75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9750" y="952500"/>
            <a:ext cx="285750" cy="5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225" y="2286000"/>
            <a:ext cx="3152775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3425" y="2286000"/>
            <a:ext cx="2990850" cy="4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82025" y="2286000"/>
            <a:ext cx="2857500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rot="-5400000">
            <a:off x="13068300" y="6238875"/>
            <a:ext cx="809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</a:t>
            </a:r>
            <a:r>
              <a:rPr lang="en-US" sz="18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828675" y="771525"/>
            <a:ext cx="72199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ПЛАТФОРМА RSI </a:t>
            </a:r>
            <a:r>
              <a:rPr lang="en-US" sz="54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714375" y="5400675"/>
            <a:ext cx="3048000" cy="1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Организатор создает и проводит мероприятие с помощью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любых платформ видеоконференцсвязи и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встроенных инструментов для администрирования и модерирования всех участников.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657225" y="4800600"/>
            <a:ext cx="3447184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ОРГАНИЗАТOР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4514850" y="5448300"/>
            <a:ext cx="3048000" cy="1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Переводчики могут подключаться и работать из любого места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благодаря простому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интерфейсу платформы с высококачественным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аудио- и видео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сигналом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4543425" y="4800600"/>
            <a:ext cx="3181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ПЕРЕВОДЧИК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8486775" y="5448300"/>
            <a:ext cx="3048000" cy="1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Посетители мероприятия получают доступ к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устному переводу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аудио любым предпочтительным способом (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настольное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мобильное приложение или веб-браузер) из любого места.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8648700" y="4800600"/>
            <a:ext cx="25146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802A4"/>
                </a:solidFill>
                <a:latin typeface="Montserrat"/>
                <a:ea typeface="Montserrat"/>
                <a:cs typeface="Montserrat"/>
                <a:sym typeface="Montserrat"/>
              </a:rPr>
              <a:t>УЧАСТНИК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75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9750" y="952500"/>
            <a:ext cx="285750" cy="5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8975" y="2307047"/>
            <a:ext cx="6913100" cy="437950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7"/>
          <p:cNvSpPr/>
          <p:nvPr/>
        </p:nvSpPr>
        <p:spPr>
          <a:xfrm rot="-5400000">
            <a:off x="13068300" y="6238875"/>
            <a:ext cx="809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</a:t>
            </a:r>
            <a:r>
              <a:rPr lang="en-US" sz="18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828675" y="771525"/>
            <a:ext cx="11049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НАСТОЛЬНОЕ</a:t>
            </a: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ПРИЛОЖЕНИЕ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828700" y="1907713"/>
            <a:ext cx="4602600" cy="28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Каждый участник присоединяется к мероприятию через платформу видеоконференцсвязи. В виртуальной кабине RSI X реализована функциональность, позволяющая одновременно с переводом видеть экран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переключ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ться на оригинальный звук или использовать пилотный перевод (реле) с л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юбого языка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Доступ осуществляется как через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настольное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приложение RSI X, так и через веб-браузер.  Для каждого из языков выделяется отдельная виртуальная кабина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828675" y="5044000"/>
            <a:ext cx="4602600" cy="11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Технические детали: </a:t>
            </a:r>
            <a:b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Диапазон звуковых частот: 16 кГц - 48 кГц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Виртуальная кабина требует всего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1,3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Мбит / с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Поддержка моно и стерео звука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Коэффициент защиты от потери пакетов аудио: 80% (восходящий и нисходящий каналы)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Задержка между хостом и вторым хостом: от 200 мс до 600 мс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0"/>
            <a:ext cx="1428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9750" y="952500"/>
            <a:ext cx="28575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/>
          <p:nvPr/>
        </p:nvSpPr>
        <p:spPr>
          <a:xfrm rot="-5400000">
            <a:off x="13068300" y="6238875"/>
            <a:ext cx="809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</a:t>
            </a:r>
            <a:r>
              <a:rPr lang="en-US" sz="18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828675" y="771525"/>
            <a:ext cx="10820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МОБИЛЬНОЕ ПРИЛОЖЕНИЕ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828675" y="2190750"/>
            <a:ext cx="6124575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Участники мероприятия могут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пользоваться каналами перевода как на очных мероприятиях, так и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удаленно с помощью бесплатного мобильного приложения RSI X или через веб-браузер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 смартфоне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Подключение к мероприятию происходит быстро и легко: участник входит в приложение, вводит цифровой код или сканирует QR-код и выбирает язык перевода. Всё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участник подключился к конференции! 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Технические детали: </a:t>
            </a:r>
            <a:b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Простота использования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Удобный интерфейс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3G-соединения достаточно для передачи высококачественного звука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Экономия до 50% бюджета мероприятия при замене дорогостоящих инфракрасных приемников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6425" y="1885713"/>
            <a:ext cx="2472650" cy="501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0800" y="0"/>
            <a:ext cx="40767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9750" y="952500"/>
            <a:ext cx="28575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"/>
          <p:cNvSpPr/>
          <p:nvPr/>
        </p:nvSpPr>
        <p:spPr>
          <a:xfrm rot="-5400000">
            <a:off x="13068300" y="6238875"/>
            <a:ext cx="809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</a:t>
            </a:r>
            <a:r>
              <a:rPr lang="en-US" sz="18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828675" y="771525"/>
            <a:ext cx="12496799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Возможности для переводчиков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800100" y="2105025"/>
            <a:ext cx="3752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02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ИНТУИТИВНЫЙ ИНТЕРФЕЙС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828675" y="2571750"/>
            <a:ext cx="58068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воспроизводит реальную среду перевода: удобный интерфейс виртуальной кабины делает адаптацию и начало использовани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RSI X простыми и быстрым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RSI X поддерживает любое количество одновременн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 работающих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кабин и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полноценную функцию пилотного перевода (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реле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800100" y="4419600"/>
            <a:ext cx="565785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02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UX-ДИЗАЙН ОБЕСПЕЧИВАЕТ МАКСИМАЛЬНУЮ ПРОИЗВОДИТЕЛЬНОСТЬ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800175" y="5170600"/>
            <a:ext cx="5806800" cy="18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Переводчик сосредоточен на работе и не отвлекается на ненужные кнопки, сообщения и прочее. RSI X воспроизводит условия реальной кабины: переводчики могут видеть и слышать друг друга во время мероприятия, чтобы координировать свои действия. Для каждого языка настроены выделенные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каналы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а релейный перевод может осуществляться между любыми из них.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7562850" y="2105025"/>
            <a:ext cx="36768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02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ВЫСОКОЕ КАЧЕСТВО ЗВУКА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7591425" y="2571750"/>
            <a:ext cx="50373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Задержка между ведущим / трансляцией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менее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200 мс, что соответствует качеству ведущих видеоплатформ для конференций. Частота дискретизации соответствует стандартам ISO 20108:2017 : от 16 кГц до 48 кГц. Платформа поддерживает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аудио в режиме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моно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 стерео.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7562850" y="4419600"/>
            <a:ext cx="495300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02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ПОЛНАЯ ИНТЕГРАЦИЯ И МАСШТАБИРУЕМОСТЬ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7591425" y="5095875"/>
            <a:ext cx="49530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X можно использовать для проведения неограниченного количества мероприятий (с любым количеством языков), размещенных в Zoom /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MS Teams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/ Webex или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любой другой платформе видеоконференцсвязи.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9750" y="952500"/>
            <a:ext cx="285750" cy="5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0" y="2457450"/>
            <a:ext cx="3486150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9450" y="4724400"/>
            <a:ext cx="7620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9925" y="2895600"/>
            <a:ext cx="7810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19700" y="2895600"/>
            <a:ext cx="7620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0"/>
          <p:cNvSpPr/>
          <p:nvPr/>
        </p:nvSpPr>
        <p:spPr>
          <a:xfrm rot="-5400000">
            <a:off x="13068300" y="6238875"/>
            <a:ext cx="809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</a:t>
            </a:r>
            <a:r>
              <a:rPr lang="en-US" sz="18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851875" y="771525"/>
            <a:ext cx="1255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Технологии в основе платформы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371475" y="1743075"/>
            <a:ext cx="40194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02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ИСПОЛЬЗОВАНИЕМ ОБЛАКА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371575" y="2143125"/>
            <a:ext cx="4019400" cy="25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Использование любых серверов крупнейших провайдеров и их балансировка обеспечивают высокое качество связи. Полное отсутствие ограничений пропускной способности серверов обеспечивает доступ из любой точки мира без потери качества. Для слушателей достаточно 3G-соединения, что в 8 раз меньше аналогичных платформ.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8620125" y="1743075"/>
            <a:ext cx="1600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02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ГИБКОСТЬ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8620125" y="2143125"/>
            <a:ext cx="4629300" cy="2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X кроссплатформенна. RSI X доступна как настольное, мобильное приложение, веб-браузер и гибрид (с физической кабиной) и может быть адаптирована к любой платформе видеоконференцсвязи, а т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акже использоваться в очном формате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RSI X охватывает любые сценарии использования, совмещая в себе гибкие возможности настройки, разработанные с учетом ваших требований.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8620125" y="4752975"/>
            <a:ext cx="24195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02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БЕЗОПАСНОСТЬ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8620125" y="5133975"/>
            <a:ext cx="46293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Ваша коммерческая информация и данные ваших клиентов защищены и принадлежат только вам. Шифрование аудио и видео соответствует стандарту AES-128. В качестве дополнительного уровня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безопасности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в RSI X реализована двухфакторная аутентификация при входе.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-142875" y="4752975"/>
            <a:ext cx="4581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02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ВЫСОКАЯ ПРОИЗВОДИТЕЛЬНОСТЬ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149450" y="5143500"/>
            <a:ext cx="42417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Нативная интеграция со всеми основными платформами реализована без потери качества. Высокое качество звука обеспечивается интеграцией современных код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ков. Архитектура платформы дает возможность быстро и просто масштабировать мероприятия. Доказанная отказоустойчивость при 1 млн одновременных пользователей.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9750" y="952500"/>
            <a:ext cx="285750" cy="5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190500"/>
            <a:ext cx="7658100" cy="74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" y="1924050"/>
            <a:ext cx="50863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2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675" y="3181350"/>
            <a:ext cx="50101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2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7700" y="4429125"/>
            <a:ext cx="50863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2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150" y="5676900"/>
            <a:ext cx="51054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/>
          <p:nvPr/>
        </p:nvSpPr>
        <p:spPr>
          <a:xfrm rot="-5400000">
            <a:off x="13068300" y="6238875"/>
            <a:ext cx="809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RSI </a:t>
            </a:r>
            <a:r>
              <a:rPr lang="en-US" sz="18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828675" y="800100"/>
            <a:ext cx="62130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ПОЧЕМУ RSI </a:t>
            </a:r>
            <a:r>
              <a:rPr lang="en-US" sz="5400" b="1" i="0" u="none" strike="noStrike" cap="none">
                <a:solidFill>
                  <a:srgbClr val="F8028C"/>
                </a:solidFill>
                <a:latin typeface="Montserrat"/>
                <a:ea typeface="Montserrat"/>
                <a:cs typeface="Montserrat"/>
                <a:sym typeface="Montserrat"/>
              </a:rPr>
              <a:t>X 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1876425" y="2317063"/>
            <a:ext cx="36195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Разработан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переводчиками с глубоким знанием отрасли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1171575" y="2143125"/>
            <a:ext cx="4953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1876425" y="3652825"/>
            <a:ext cx="3038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Гибкая и масштабируемая платформа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4914900" y="3400425"/>
            <a:ext cx="6477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/>
          <p:nvPr/>
        </p:nvSpPr>
        <p:spPr>
          <a:xfrm>
            <a:off x="1876424" y="4900675"/>
            <a:ext cx="37671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Качественный звук и отказоустойчивость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1104900" y="4648200"/>
            <a:ext cx="6477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3331250" y="6258075"/>
            <a:ext cx="15837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Безопасн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ость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4972050" y="5895975"/>
            <a:ext cx="7239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965</Words>
  <Application>Microsoft Office PowerPoint</Application>
  <PresentationFormat>Произвольный</PresentationFormat>
  <Paragraphs>94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Montserrat</vt:lpstr>
      <vt:lpstr>Montserrat Medium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</cp:revision>
  <dcterms:modified xsi:type="dcterms:W3CDTF">2021-01-31T16:01:43Z</dcterms:modified>
</cp:coreProperties>
</file>